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7"/>
  </p:notesMasterIdLst>
  <p:handoutMasterIdLst>
    <p:handoutMasterId r:id="rId28"/>
  </p:handout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274" autoAdjust="0"/>
  </p:normalViewPr>
  <p:slideViewPr>
    <p:cSldViewPr>
      <p:cViewPr>
        <p:scale>
          <a:sx n="89" d="100"/>
          <a:sy n="89" d="100"/>
        </p:scale>
        <p:origin x="-714" y="-618"/>
      </p:cViewPr>
      <p:guideLst>
        <p:guide orient="horz" pos="2160"/>
        <p:guide pos="3839"/>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9/9/2014</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9/9/2014</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30"/>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9/9/2014</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kumimoji="0" lang="en-US">
              <a:solidFill>
                <a:schemeClr val="accent1">
                  <a:tint val="20000"/>
                </a:schemeClr>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dirty="0">
              <a:solidFill>
                <a:srgbClr val="FFFFFF"/>
              </a:solidFill>
            </a:endParaRPr>
          </a:p>
        </p:txBody>
      </p:sp>
    </p:spTree>
    <p:extLst>
      <p:ext uri="{BB962C8B-B14F-4D97-AF65-F5344CB8AC3E}">
        <p14:creationId xmlns:p14="http://schemas.microsoft.com/office/powerpoint/2010/main" val="2188682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E8FB1-0A7A-443E-AAF7-31D4FA1AA31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800872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0415" y="274639"/>
            <a:ext cx="3654531"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590" y="274639"/>
            <a:ext cx="1076468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E8FB1-0A7A-443E-AAF7-31D4FA1AA31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177185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E8FB1-0A7A-443E-AAF7-31D4FA1AA31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464152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5"/>
            <a:ext cx="1036050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40051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589" y="1600204"/>
            <a:ext cx="720960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5341" y="1600204"/>
            <a:ext cx="720960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FE8FB1-0A7A-443E-AAF7-31D4FA1AA312}"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776022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441" y="274638"/>
            <a:ext cx="10969943"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FE8FB1-0A7A-443E-AAF7-31D4FA1AA312}" type="datetimeFigureOut">
              <a:rPr lang="en-US" smtClean="0"/>
              <a:t>9/9/2014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63966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FE8FB1-0A7A-443E-AAF7-31D4FA1AA312}" type="datetimeFigureOut">
              <a:rPr lang="en-US" smtClean="0"/>
              <a:t>9/9/2014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910363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smtClean="0"/>
              <a:t>9/9/2014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469938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5" y="273050"/>
            <a:ext cx="4010039"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5" y="1435102"/>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249183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27698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600204"/>
            <a:ext cx="10969943"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5"/>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E8FB1-0A7A-443E-AAF7-31D4FA1AA312}" type="datetimeFigureOut">
              <a:rPr lang="en-US" smtClean="0"/>
              <a:pPr/>
              <a:t>9/9/2014</a:t>
            </a:fld>
            <a:endParaRPr lang="en-US"/>
          </a:p>
        </p:txBody>
      </p:sp>
      <p:sp>
        <p:nvSpPr>
          <p:cNvPr id="5" name="Footer Placeholder 4"/>
          <p:cNvSpPr>
            <a:spLocks noGrp="1"/>
          </p:cNvSpPr>
          <p:nvPr>
            <p:ph type="ftr" sz="quarter" idx="3"/>
          </p:nvPr>
        </p:nvSpPr>
        <p:spPr>
          <a:xfrm>
            <a:off x="4164515" y="6356355"/>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6" y="6356355"/>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275200844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0.xml"/><Relationship Id="rId18" Type="http://schemas.openxmlformats.org/officeDocument/2006/relationships/slide" Target="slide7.xml"/><Relationship Id="rId3" Type="http://schemas.openxmlformats.org/officeDocument/2006/relationships/slide" Target="slide8.xml"/><Relationship Id="rId21" Type="http://schemas.openxmlformats.org/officeDocument/2006/relationships/slide" Target="slide22.xml"/><Relationship Id="rId7" Type="http://schemas.openxmlformats.org/officeDocument/2006/relationships/slide" Target="slide9.xml"/><Relationship Id="rId12" Type="http://schemas.openxmlformats.org/officeDocument/2006/relationships/slide" Target="slide15.xml"/><Relationship Id="rId17" Type="http://schemas.openxmlformats.org/officeDocument/2006/relationships/slide" Target="slide21.xml"/><Relationship Id="rId2" Type="http://schemas.openxmlformats.org/officeDocument/2006/relationships/slide" Target="slide3.xml"/><Relationship Id="rId16" Type="http://schemas.openxmlformats.org/officeDocument/2006/relationships/slide" Target="slide16.xml"/><Relationship Id="rId20"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10.xml"/><Relationship Id="rId5" Type="http://schemas.openxmlformats.org/officeDocument/2006/relationships/slide" Target="slide18.xml"/><Relationship Id="rId15" Type="http://schemas.openxmlformats.org/officeDocument/2006/relationships/slide" Target="slide11.xml"/><Relationship Id="rId10" Type="http://schemas.openxmlformats.org/officeDocument/2006/relationships/slide" Target="slide5.xml"/><Relationship Id="rId19" Type="http://schemas.openxmlformats.org/officeDocument/2006/relationships/slide" Target="slide12.xml"/><Relationship Id="rId4" Type="http://schemas.openxmlformats.org/officeDocument/2006/relationships/slide" Target="slide13.xml"/><Relationship Id="rId9" Type="http://schemas.openxmlformats.org/officeDocument/2006/relationships/slide" Target="slide19.xml"/><Relationship Id="rId14" Type="http://schemas.openxmlformats.org/officeDocument/2006/relationships/slide" Target="slide6.xml"/><Relationship Id="rId22" Type="http://schemas.openxmlformats.org/officeDocument/2006/relationships/slide" Target="slide2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BEBA8EAE-BF5A-486C-A8C5-ECC9F3942E4B}">
                <a14:imgProps xmlns:a14="http://schemas.microsoft.com/office/drawing/2010/main">
                  <a14:imgLayer r:embed="rId3">
                    <a14:imgEffect>
                      <a14:artisticPlasticWrap/>
                    </a14:imgEffect>
                  </a14:imgLayer>
                </a14:imgProps>
              </a:ext>
              <a:ext uri="{28A0092B-C50C-407E-A947-70E740481C1C}">
                <a14:useLocalDpi xmlns:a14="http://schemas.microsoft.com/office/drawing/2010/main" val="0"/>
              </a:ext>
            </a:extLst>
          </a:blip>
          <a:srcRect/>
          <a:stretch>
            <a:fillRect/>
          </a:stretch>
        </p:blipFill>
        <p:spPr bwMode="auto">
          <a:xfrm>
            <a:off x="-1982788" y="-1447800"/>
            <a:ext cx="10431462" cy="456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rot="20481497">
            <a:off x="1099343" y="232479"/>
            <a:ext cx="4267200" cy="1200329"/>
          </a:xfrm>
          <a:prstGeom prst="rect">
            <a:avLst/>
          </a:prstGeom>
          <a:noFill/>
        </p:spPr>
        <p:txBody>
          <a:bodyPr wrap="square" rtlCol="0">
            <a:spAutoFit/>
          </a:bodyPr>
          <a:lstStyle/>
          <a:p>
            <a:r>
              <a:rPr lang="en-US" sz="7200" b="1" dirty="0" smtClean="0">
                <a:latin typeface="Impact" panose="020B0806030902050204" pitchFamily="34" charset="0"/>
              </a:rPr>
              <a:t>AMP Up</a:t>
            </a:r>
            <a:endParaRPr lang="en-US" sz="7200" b="1" dirty="0">
              <a:latin typeface="Impact" panose="020B0806030902050204" pitchFamily="34" charset="0"/>
            </a:endParaRPr>
          </a:p>
        </p:txBody>
      </p:sp>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536174"/>
            <a:ext cx="7620000" cy="3785652"/>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This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is the target number of perinatally HIV-infected participants for enrollment in the AMP Up study.</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47266878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905506"/>
            <a:ext cx="7620000" cy="3046988"/>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This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is the target number of uninfected participants for enrollment in the AMP Up </a:t>
            </a: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study.</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90233851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536174"/>
            <a:ext cx="7620000" cy="3785652"/>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Initial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enrollment of participants will be limited to young adults currently or formerly enrolled in this </a:t>
            </a: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protocol.</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25614617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905506"/>
            <a:ext cx="7620000" cy="3046988"/>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True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or False. Years 3 and 6 study visits may be completed at home or in the clinic.</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0046512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2274838"/>
            <a:ext cx="7620000" cy="2308324"/>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True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or False. The entry visit may be completed at home or online.</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46840334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905506"/>
            <a:ext cx="7620000" cy="3046988"/>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The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initial informed consent process is conducted at one of these places</a:t>
            </a: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62487767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905506"/>
            <a:ext cx="7620000" cy="3046988"/>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True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or False. Years 1, 2, 4, and 5 study visits may take place at home or in the clinic.</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896162404"/>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905506"/>
            <a:ext cx="7620000" cy="3046988"/>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This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is one of the AMP Up participant survey topics. (</a:t>
            </a:r>
            <a:r>
              <a:rPr lang="en-US" sz="4800" i="1" dirty="0">
                <a:solidFill>
                  <a:schemeClr val="bg1"/>
                </a:solidFill>
                <a:effectLst>
                  <a:outerShdw blurRad="38100" dist="38100" dir="2700000" algn="tl">
                    <a:srgbClr val="000000">
                      <a:alpha val="43137"/>
                    </a:srgbClr>
                  </a:outerShdw>
                </a:effectLst>
                <a:latin typeface="Cambria" panose="02040503050406030204" pitchFamily="18" charset="0"/>
              </a:rPr>
              <a:t>Name as many as you can for extra prizes!).</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423884568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905506"/>
            <a:ext cx="7620000" cy="3046988"/>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This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is the title of the website created for AMP Up participants. (</a:t>
            </a:r>
            <a:r>
              <a:rPr lang="en-US" sz="4800" i="1" dirty="0">
                <a:solidFill>
                  <a:schemeClr val="bg1"/>
                </a:solidFill>
                <a:effectLst>
                  <a:outerShdw blurRad="38100" dist="38100" dir="2700000" algn="tl">
                    <a:srgbClr val="000000">
                      <a:alpha val="43137"/>
                    </a:srgbClr>
                  </a:outerShdw>
                </a:effectLst>
                <a:latin typeface="Cambria" panose="02040503050406030204" pitchFamily="18" charset="0"/>
              </a:rPr>
              <a:t>_________.org</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68187394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2274838"/>
            <a:ext cx="7620000" cy="2308324"/>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The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length of the study for each participant is at least this many </a:t>
            </a: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years.</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426383797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99795914"/>
              </p:ext>
            </p:extLst>
          </p:nvPr>
        </p:nvGraphicFramePr>
        <p:xfrm>
          <a:off x="684211" y="381000"/>
          <a:ext cx="10820400" cy="6096000"/>
        </p:xfrm>
        <a:graphic>
          <a:graphicData uri="http://schemas.openxmlformats.org/drawingml/2006/table">
            <a:tbl>
              <a:tblPr firstRow="1" bandRow="1">
                <a:solidFill>
                  <a:srgbClr val="002060"/>
                </a:solidFill>
                <a:tableStyleId>{327F97BB-C833-4FB7-BDE5-3F7075034690}</a:tableStyleId>
              </a:tblPr>
              <a:tblGrid>
                <a:gridCol w="2705100"/>
                <a:gridCol w="2705100"/>
                <a:gridCol w="2705100"/>
                <a:gridCol w="2705100"/>
              </a:tblGrid>
              <a:tr h="1016000">
                <a:tc>
                  <a:txBody>
                    <a:bodyPr/>
                    <a:lstStyle/>
                    <a:p>
                      <a:pPr algn="ctr"/>
                      <a:r>
                        <a:rPr lang="en-US" sz="3200" b="0" dirty="0" smtClean="0">
                          <a:effectLst>
                            <a:outerShdw blurRad="38100" dist="38100" dir="2700000" algn="tl">
                              <a:srgbClr val="000000">
                                <a:alpha val="43137"/>
                              </a:srgbClr>
                            </a:outerShdw>
                          </a:effectLst>
                          <a:latin typeface="Impact" panose="020B0806030902050204" pitchFamily="34" charset="0"/>
                        </a:rPr>
                        <a:t>BASICS</a:t>
                      </a:r>
                      <a:endParaRPr lang="en-US" sz="3200" b="0" dirty="0">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b="0" dirty="0" smtClean="0">
                          <a:effectLst>
                            <a:outerShdw blurRad="38100" dist="38100" dir="2700000" algn="tl">
                              <a:srgbClr val="000000">
                                <a:alpha val="43137"/>
                              </a:srgbClr>
                            </a:outerShdw>
                          </a:effectLst>
                          <a:latin typeface="Impact" panose="020B0806030902050204" pitchFamily="34" charset="0"/>
                        </a:rPr>
                        <a:t>PARTICIPATION</a:t>
                      </a:r>
                      <a:endParaRPr lang="en-US" sz="3200" b="0" dirty="0">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b="0" dirty="0" smtClean="0">
                          <a:effectLst>
                            <a:outerShdw blurRad="38100" dist="38100" dir="2700000" algn="tl">
                              <a:srgbClr val="000000">
                                <a:alpha val="43137"/>
                              </a:srgbClr>
                            </a:outerShdw>
                          </a:effectLst>
                          <a:latin typeface="Impact" panose="020B0806030902050204" pitchFamily="34" charset="0"/>
                        </a:rPr>
                        <a:t>STUDY VISITS</a:t>
                      </a:r>
                      <a:endParaRPr lang="en-US" sz="3200" b="0" dirty="0">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b="0" dirty="0" smtClean="0">
                          <a:effectLst>
                            <a:outerShdw blurRad="38100" dist="38100" dir="2700000" algn="tl">
                              <a:srgbClr val="000000">
                                <a:alpha val="43137"/>
                              </a:srgbClr>
                            </a:outerShdw>
                          </a:effectLst>
                          <a:latin typeface="Impact" panose="020B0806030902050204" pitchFamily="34" charset="0"/>
                        </a:rPr>
                        <a:t>MIXED BAG</a:t>
                      </a:r>
                      <a:endParaRPr lang="en-US" sz="3200" b="0" dirty="0">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6000">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2" action="ppaction://hlinksldjump"/>
                        </a:rPr>
                        <a:t>100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3" action="ppaction://hlinksldjump"/>
                        </a:rPr>
                        <a:t>100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4" action="ppaction://hlinksldjump"/>
                        </a:rPr>
                        <a:t>100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5" action="ppaction://hlinksldjump"/>
                        </a:rPr>
                        <a:t>100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6000">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6" action="ppaction://hlinksldjump"/>
                        </a:rPr>
                        <a:t>200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7" action="ppaction://hlinksldjump"/>
                        </a:rPr>
                        <a:t>200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8" action="ppaction://hlinksldjump"/>
                        </a:rPr>
                        <a:t>200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9" action="ppaction://hlinksldjump"/>
                        </a:rPr>
                        <a:t>200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6000">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0" action="ppaction://hlinksldjump"/>
                        </a:rPr>
                        <a:t>300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1" action="ppaction://hlinksldjump"/>
                        </a:rPr>
                        <a:t>300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2" action="ppaction://hlinksldjump"/>
                        </a:rPr>
                        <a:t>300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3" action="ppaction://hlinksldjump"/>
                        </a:rPr>
                        <a:t>300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6000">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4" action="ppaction://hlinksldjump"/>
                        </a:rPr>
                        <a:t>400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5" action="ppaction://hlinksldjump"/>
                        </a:rPr>
                        <a:t>400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6" action="ppaction://hlinksldjump"/>
                        </a:rPr>
                        <a:t>400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7" action="ppaction://hlinksldjump"/>
                        </a:rPr>
                        <a:t>400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16000">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8" action="ppaction://hlinksldjump"/>
                        </a:rPr>
                        <a:t>500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19" action="ppaction://hlinksldjump"/>
                        </a:rPr>
                        <a:t>500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20" action="ppaction://hlinksldjump"/>
                        </a:rPr>
                        <a:t>500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aseline="0" dirty="0" smtClean="0">
                          <a:solidFill>
                            <a:srgbClr val="FFFF00"/>
                          </a:solidFill>
                          <a:effectLst>
                            <a:outerShdw blurRad="38100" dist="38100" dir="2700000" algn="tl">
                              <a:srgbClr val="000000">
                                <a:alpha val="43137"/>
                              </a:srgbClr>
                            </a:outerShdw>
                          </a:effectLst>
                          <a:latin typeface="Impact" panose="020B0806030902050204" pitchFamily="34" charset="0"/>
                          <a:hlinkClick r:id="rId21" action="ppaction://hlinksldjump"/>
                        </a:rPr>
                        <a:t>500</a:t>
                      </a:r>
                      <a:endParaRPr lang="en-US" sz="2800" baseline="0" dirty="0">
                        <a:solidFill>
                          <a:srgbClr val="FFFF00"/>
                        </a:solidFill>
                        <a:effectLst>
                          <a:outerShdw blurRad="38100" dist="38100" dir="2700000" algn="tl">
                            <a:srgbClr val="000000">
                              <a:alpha val="43137"/>
                            </a:srgbClr>
                          </a:outerShdw>
                        </a:effectLst>
                        <a:latin typeface="Impact" panose="020B080603090205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Rectangle 2"/>
          <p:cNvSpPr/>
          <p:nvPr/>
        </p:nvSpPr>
        <p:spPr>
          <a:xfrm>
            <a:off x="4113212" y="6553200"/>
            <a:ext cx="3962400" cy="228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865812" y="6513611"/>
            <a:ext cx="1331464" cy="307777"/>
          </a:xfrm>
          <a:prstGeom prst="rect">
            <a:avLst/>
          </a:prstGeom>
          <a:noFill/>
        </p:spPr>
        <p:txBody>
          <a:bodyPr wrap="square" rtlCol="0">
            <a:spAutoFit/>
          </a:bodyPr>
          <a:lstStyle/>
          <a:p>
            <a:r>
              <a:rPr lang="en-US" sz="1400" dirty="0" smtClean="0">
                <a:solidFill>
                  <a:srgbClr val="FF0000"/>
                </a:solidFill>
                <a:effectLst>
                  <a:outerShdw blurRad="38100" dist="38100" dir="2700000" algn="tl">
                    <a:srgbClr val="000000">
                      <a:alpha val="43137"/>
                    </a:srgbClr>
                  </a:outerShdw>
                </a:effectLst>
                <a:latin typeface="Impact" panose="020B0806030902050204" pitchFamily="34" charset="0"/>
                <a:hlinkClick r:id="rId22" action="ppaction://hlinksldjump"/>
              </a:rPr>
              <a:t>FINAL</a:t>
            </a:r>
            <a:endParaRPr lang="en-US" sz="1400" dirty="0">
              <a:solidFill>
                <a:srgbClr val="FF0000"/>
              </a:solidFill>
              <a:effectLst>
                <a:outerShdw blurRad="38100" dist="38100" dir="2700000" algn="tl">
                  <a:srgbClr val="000000">
                    <a:alpha val="43137"/>
                  </a:srgbClr>
                </a:outerShdw>
              </a:effectLst>
              <a:latin typeface="Impact" panose="020B0806030902050204" pitchFamily="34" charset="0"/>
            </a:endParaRPr>
          </a:p>
        </p:txBody>
      </p:sp>
    </p:spTree>
    <p:extLst>
      <p:ext uri="{BB962C8B-B14F-4D97-AF65-F5344CB8AC3E}">
        <p14:creationId xmlns:p14="http://schemas.microsoft.com/office/powerpoint/2010/main" val="1797304117"/>
      </p:ext>
    </p:extLst>
  </p:cSld>
  <p:clrMapOvr>
    <a:masterClrMapping/>
  </p:clrMapOvr>
  <p:transition spd="slow">
    <p:wheel spokes="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905506"/>
            <a:ext cx="7620000" cy="3046988"/>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True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or False. The ASA24, the survey about diet, must be completed by interview in the clinic.</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57509737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536174"/>
            <a:ext cx="7620000" cy="3785652"/>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They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are the protocol chairs for the AMP Up protocol. (</a:t>
            </a:r>
            <a:r>
              <a:rPr lang="en-US" sz="4800" i="1" dirty="0">
                <a:solidFill>
                  <a:schemeClr val="bg1"/>
                </a:solidFill>
                <a:effectLst>
                  <a:outerShdw blurRad="38100" dist="38100" dir="2700000" algn="tl">
                    <a:srgbClr val="000000">
                      <a:alpha val="43137"/>
                    </a:srgbClr>
                  </a:outerShdw>
                </a:effectLst>
                <a:latin typeface="Cambria" panose="02040503050406030204" pitchFamily="18" charset="0"/>
              </a:rPr>
              <a:t>Name one for one 400 prize, name both for more prizes</a:t>
            </a:r>
            <a:r>
              <a:rPr lang="en-US" sz="4800" i="1" dirty="0" smtClean="0">
                <a:solidFill>
                  <a:schemeClr val="bg1"/>
                </a:solidFill>
                <a:effectLst>
                  <a:outerShdw blurRad="38100" dist="38100" dir="2700000" algn="tl">
                    <a:srgbClr val="000000">
                      <a:alpha val="43137"/>
                    </a:srgbClr>
                  </a:outerShdw>
                </a:effectLst>
                <a:latin typeface="Cambria" panose="02040503050406030204" pitchFamily="18" charset="0"/>
              </a:rPr>
              <a:t>!</a:t>
            </a: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45562484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920621"/>
            <a:ext cx="7620000" cy="5016758"/>
          </a:xfrm>
          <a:prstGeom prst="rect">
            <a:avLst/>
          </a:prstGeom>
          <a:noFill/>
        </p:spPr>
        <p:txBody>
          <a:bodyPr wrap="square" rtlCol="0" anchor="ctr">
            <a:spAutoFit/>
          </a:bodyPr>
          <a:lstStyle/>
          <a:p>
            <a:pPr algn="ctr"/>
            <a:r>
              <a:rPr lang="en-US" sz="4000" b="1" dirty="0" smtClean="0">
                <a:solidFill>
                  <a:schemeClr val="bg1"/>
                </a:solidFill>
                <a:effectLst>
                  <a:outerShdw blurRad="38100" dist="38100" dir="2700000" algn="tl">
                    <a:srgbClr val="000000">
                      <a:alpha val="43137"/>
                    </a:srgbClr>
                  </a:outerShdw>
                </a:effectLst>
                <a:latin typeface="Cambria" panose="02040503050406030204" pitchFamily="18" charset="0"/>
              </a:rPr>
              <a:t>If </a:t>
            </a:r>
            <a:r>
              <a:rPr lang="en-US" sz="4000" b="1" dirty="0">
                <a:solidFill>
                  <a:schemeClr val="bg1"/>
                </a:solidFill>
                <a:effectLst>
                  <a:outerShdw blurRad="38100" dist="38100" dir="2700000" algn="tl">
                    <a:srgbClr val="000000">
                      <a:alpha val="43137"/>
                    </a:srgbClr>
                  </a:outerShdw>
                </a:effectLst>
                <a:latin typeface="Cambria" panose="02040503050406030204" pitchFamily="18" charset="0"/>
              </a:rPr>
              <a:t>a participant cannot continue to be seen in their clinic, and there are no alternative clinics to choose from, participants may continue to participate in the study through this school of public health. (</a:t>
            </a:r>
            <a:r>
              <a:rPr lang="en-US" sz="4000" i="1" dirty="0">
                <a:solidFill>
                  <a:schemeClr val="bg1"/>
                </a:solidFill>
                <a:effectLst>
                  <a:outerShdw blurRad="38100" dist="38100" dir="2700000" algn="tl">
                    <a:srgbClr val="000000">
                      <a:alpha val="43137"/>
                    </a:srgbClr>
                  </a:outerShdw>
                </a:effectLst>
                <a:latin typeface="Cambria" panose="02040503050406030204" pitchFamily="18" charset="0"/>
              </a:rPr>
              <a:t>HINT: Go Crimson!</a:t>
            </a:r>
            <a:r>
              <a:rPr lang="en-US" sz="4000" b="1" dirty="0">
                <a:solidFill>
                  <a:schemeClr val="bg1"/>
                </a:solidFill>
                <a:effectLst>
                  <a:outerShdw blurRad="38100" dist="38100" dir="2700000" algn="tl">
                    <a:srgbClr val="000000">
                      <a:alpha val="43137"/>
                    </a:srgbClr>
                  </a:outerShdw>
                </a:effectLst>
                <a:latin typeface="Cambria" panose="02040503050406030204" pitchFamily="18" charset="0"/>
              </a:rPr>
              <a:t>).</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24229906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2274838"/>
            <a:ext cx="7620000" cy="2308324"/>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This is the number of PHACS sites currently participating in AMP Up.</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61382080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3013501"/>
            <a:ext cx="7620000" cy="830997"/>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14</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362917623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3013501"/>
            <a:ext cx="7620000" cy="830997"/>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Thank you!</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342512377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2274838"/>
            <a:ext cx="7620000" cy="2308324"/>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The AMP Up protocol is a continuation of this PHACS protocol.</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93574404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2274838"/>
            <a:ext cx="7620000" cy="2308324"/>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The AMP Up protocol was created for participants this age and up.</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416863727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2644170"/>
            <a:ext cx="7620000" cy="1569660"/>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This is the full title of “AMP Up.”</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64409912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2274838"/>
            <a:ext cx="7620000" cy="2308324"/>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This is the number of study visits for the AMP Up protocol.</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85522742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674400"/>
            <a:ext cx="7620000" cy="5509200"/>
          </a:xfrm>
          <a:prstGeom prst="rect">
            <a:avLst/>
          </a:prstGeom>
          <a:noFill/>
        </p:spPr>
        <p:txBody>
          <a:bodyPr wrap="square" rtlCol="0" anchor="ctr">
            <a:spAutoFit/>
          </a:bodyPr>
          <a:lstStyle/>
          <a:p>
            <a:pPr algn="ctr"/>
            <a:r>
              <a:rPr lang="en-US" sz="4400" b="1" dirty="0" smtClean="0">
                <a:solidFill>
                  <a:schemeClr val="bg1"/>
                </a:solidFill>
                <a:effectLst>
                  <a:outerShdw blurRad="38100" dist="38100" dir="2700000" algn="tl">
                    <a:srgbClr val="000000">
                      <a:alpha val="43137"/>
                    </a:srgbClr>
                  </a:outerShdw>
                </a:effectLst>
                <a:latin typeface="Cambria" panose="02040503050406030204" pitchFamily="18" charset="0"/>
              </a:rPr>
              <a:t>The </a:t>
            </a:r>
            <a:r>
              <a:rPr lang="en-US" sz="4400" b="1" dirty="0">
                <a:solidFill>
                  <a:schemeClr val="bg1"/>
                </a:solidFill>
                <a:effectLst>
                  <a:outerShdw blurRad="38100" dist="38100" dir="2700000" algn="tl">
                    <a:srgbClr val="000000">
                      <a:alpha val="43137"/>
                    </a:srgbClr>
                  </a:outerShdw>
                </a:effectLst>
                <a:latin typeface="Cambria" panose="02040503050406030204" pitchFamily="18" charset="0"/>
              </a:rPr>
              <a:t>AMP Up protocol was designed to look at the impact of HIV infection and this kind of medication therapy on young adults with perinatal HIV infection as they transition into adulthood.</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29806537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905506"/>
            <a:ext cx="7620000" cy="3046988"/>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Participants in this study must have been born to mothers living with this virus.</a:t>
            </a:r>
            <a:endParaRPr lang="en-US" sz="4800" b="1" dirty="0">
              <a:solidFill>
                <a:schemeClr val="bg1"/>
              </a:solidFill>
              <a:effectLst>
                <a:outerShdw blurRad="38100" dist="38100" dir="2700000" algn="tl">
                  <a:srgbClr val="000000">
                    <a:alpha val="43137"/>
                  </a:srgbClr>
                </a:outerShdw>
              </a:effectLst>
              <a:latin typeface="Cambria" panose="02040503050406030204" pitchFamily="18" charset="0"/>
            </a:endParaRP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45422762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7612" y="457200"/>
            <a:ext cx="9906000" cy="5943600"/>
          </a:xfrm>
          <a:prstGeom prst="rect">
            <a:avLst/>
          </a:prstGeom>
          <a:solidFill>
            <a:srgbClr val="002060"/>
          </a:solidFill>
          <a:ln>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436812" y="1536174"/>
            <a:ext cx="7620000" cy="3785652"/>
          </a:xfrm>
          <a:prstGeom prst="rect">
            <a:avLst/>
          </a:prstGeom>
          <a:noFill/>
        </p:spPr>
        <p:txBody>
          <a:bodyPr wrap="square" rtlCol="0" anchor="ctr">
            <a:spAutoFit/>
          </a:bodyPr>
          <a:lstStyle/>
          <a:p>
            <a:pPr algn="ctr"/>
            <a:r>
              <a:rPr lang="en-US" sz="4800" b="1" dirty="0" smtClean="0">
                <a:solidFill>
                  <a:schemeClr val="bg1"/>
                </a:solidFill>
                <a:effectLst>
                  <a:outerShdw blurRad="38100" dist="38100" dir="2700000" algn="tl">
                    <a:srgbClr val="000000">
                      <a:alpha val="43137"/>
                    </a:srgbClr>
                  </a:outerShdw>
                </a:effectLst>
                <a:latin typeface="Cambria" panose="02040503050406030204" pitchFamily="18" charset="0"/>
              </a:rPr>
              <a:t>True </a:t>
            </a:r>
            <a:r>
              <a:rPr lang="en-US" sz="4800" b="1" dirty="0">
                <a:solidFill>
                  <a:schemeClr val="bg1"/>
                </a:solidFill>
                <a:effectLst>
                  <a:outerShdw blurRad="38100" dist="38100" dir="2700000" algn="tl">
                    <a:srgbClr val="000000">
                      <a:alpha val="43137"/>
                    </a:srgbClr>
                  </a:outerShdw>
                </a:effectLst>
                <a:latin typeface="Cambria" panose="02040503050406030204" pitchFamily="18" charset="0"/>
              </a:rPr>
              <a:t>or False. Both young adults born with HIV and young adults exposed but uninfected may participate in AMP Up.</a:t>
            </a:r>
          </a:p>
        </p:txBody>
      </p:sp>
      <p:pic>
        <p:nvPicPr>
          <p:cNvPr id="5" name="Picture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9212" y="5791200"/>
            <a:ext cx="771040" cy="456032"/>
          </a:xfrm>
          <a:prstGeom prst="rect">
            <a:avLst/>
          </a:prstGeom>
          <a:ln>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49054319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C000"/>
      </a:hlink>
      <a:folHlink>
        <a:srgbClr val="5F0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3421</TotalTime>
  <Words>430</Words>
  <Application>Microsoft Office PowerPoint</Application>
  <PresentationFormat>Custom</PresentationFormat>
  <Paragraphs>49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Megan Lukschander</dc:creator>
  <cp:lastModifiedBy>Megan Lukschander</cp:lastModifiedBy>
  <cp:revision>20</cp:revision>
  <dcterms:created xsi:type="dcterms:W3CDTF">2014-04-17T22:18:44Z</dcterms:created>
  <dcterms:modified xsi:type="dcterms:W3CDTF">2014-09-09T16:19:56Z</dcterms:modified>
</cp:coreProperties>
</file>